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9" r:id="rId4"/>
    <p:sldId id="258" r:id="rId5"/>
    <p:sldId id="260" r:id="rId6"/>
    <p:sldId id="263" r:id="rId7"/>
    <p:sldId id="261" r:id="rId8"/>
    <p:sldId id="262" r:id="rId9"/>
    <p:sldId id="264" r:id="rId10"/>
    <p:sldId id="265" r:id="rId11"/>
    <p:sldId id="266" r:id="rId12"/>
    <p:sldId id="267" r:id="rId13"/>
    <p:sldId id="268" r:id="rId14"/>
    <p:sldId id="269" r:id="rId15"/>
    <p:sldId id="271" r:id="rId16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632" autoAdjust="0"/>
    <p:restoredTop sz="94660"/>
  </p:normalViewPr>
  <p:slideViewPr>
    <p:cSldViewPr snapToGrid="0">
      <p:cViewPr varScale="1">
        <p:scale>
          <a:sx n="74" d="100"/>
          <a:sy n="74" d="100"/>
        </p:scale>
        <p:origin x="59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32EE49-CA52-414B-B048-A89436BC4F42}" type="datetimeFigureOut">
              <a:rPr lang="es-MX" smtClean="0"/>
              <a:t>26/01/2017</a:t>
            </a:fld>
            <a:endParaRPr lang="es-MX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0CEE48-7C0C-45A6-A722-F79B11A6E3E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626822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0CEE48-7C0C-45A6-A722-F79B11A6E3E0}" type="slidenum">
              <a:rPr lang="es-MX" smtClean="0"/>
              <a:t>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101267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9F838-FDFA-4A74-ABDD-E4E490BA1919}" type="datetime1">
              <a:rPr lang="es-MX" smtClean="0"/>
              <a:t>26/01/2017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CE3890-5B04-4666-8B44-318EA88FF19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23981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517B50-C41D-49B0-B8F7-70BC93A1D828}" type="datetime1">
              <a:rPr lang="es-MX" smtClean="0"/>
              <a:t>26/01/2017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CE3890-5B04-4666-8B44-318EA88FF19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029398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FE697-406B-49A9-A4A9-8EFFE6A2D773}" type="datetime1">
              <a:rPr lang="es-MX" smtClean="0"/>
              <a:t>26/01/2017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CE3890-5B04-4666-8B44-318EA88FF19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071101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58BFC-4F81-447F-A116-295D274B7843}" type="datetime1">
              <a:rPr lang="es-MX" smtClean="0"/>
              <a:t>26/01/2017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CE3890-5B04-4666-8B44-318EA88FF19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154548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46650-BB12-4242-8C52-DFD3AD053733}" type="datetime1">
              <a:rPr lang="es-MX" smtClean="0"/>
              <a:t>26/01/2017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CE3890-5B04-4666-8B44-318EA88FF19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138758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A0A13-1A3A-47B6-BC9C-9138ADC46CFF}" type="datetime1">
              <a:rPr lang="es-MX" smtClean="0"/>
              <a:t>26/01/2017</a:t>
            </a:fld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CE3890-5B04-4666-8B44-318EA88FF19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75500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FBD41-1175-48A9-9667-16A581B7A0BE}" type="datetime1">
              <a:rPr lang="es-MX" smtClean="0"/>
              <a:t>26/01/2017</a:t>
            </a:fld>
            <a:endParaRPr lang="es-MX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CE3890-5B04-4666-8B44-318EA88FF19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469616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1DFA0-9BF2-436A-9FC1-10D48D30FBC3}" type="datetime1">
              <a:rPr lang="es-MX" smtClean="0"/>
              <a:t>26/01/2017</a:t>
            </a:fld>
            <a:endParaRPr lang="es-MX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CE3890-5B04-4666-8B44-318EA88FF19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682675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1ED34-FFAC-4523-A3F7-BBB79BC1C2EC}" type="datetime1">
              <a:rPr lang="es-MX" smtClean="0"/>
              <a:t>26/01/2017</a:t>
            </a:fld>
            <a:endParaRPr lang="es-MX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CE3890-5B04-4666-8B44-318EA88FF19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957554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30E44-4148-4310-A67C-1DDD1640F6F8}" type="datetime1">
              <a:rPr lang="es-MX" smtClean="0"/>
              <a:t>26/01/2017</a:t>
            </a:fld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CE3890-5B04-4666-8B44-318EA88FF19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706329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65801-B061-4A2C-BB66-91E8A1EDFC8C}" type="datetime1">
              <a:rPr lang="es-MX" smtClean="0"/>
              <a:t>26/01/2017</a:t>
            </a:fld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CE3890-5B04-4666-8B44-318EA88FF19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991888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5FA8FB-973A-4513-BE86-8F9CCB27FDA6}" type="datetime1">
              <a:rPr lang="es-MX" smtClean="0"/>
              <a:t>26/01/2017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CE3890-5B04-4666-8B44-318EA88FF19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80731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7.png"/><Relationship Id="rId7" Type="http://schemas.openxmlformats.org/officeDocument/2006/relationships/hyperlink" Target="http://www.slidescarnival.com/es/plantilla-gratis-para-presentacion-puck/561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psicologiaymente.net/miscelanea/psicologia-color-significado" TargetMode="External"/><Relationship Id="rId5" Type="http://schemas.openxmlformats.org/officeDocument/2006/relationships/hyperlink" Target="http://www.publicidadpixel.com/significado-de-los-colores/" TargetMode="External"/><Relationship Id="rId4" Type="http://schemas.openxmlformats.org/officeDocument/2006/relationships/hyperlink" Target="https://lalitotowers.wordpress.com/color-colorimetria-y-ley-del-color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333" b="34461"/>
          <a:stretch/>
        </p:blipFill>
        <p:spPr>
          <a:xfrm>
            <a:off x="360609" y="101496"/>
            <a:ext cx="11831391" cy="6469067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094963" y="3498867"/>
            <a:ext cx="9144000" cy="2387600"/>
          </a:xfrm>
        </p:spPr>
        <p:txBody>
          <a:bodyPr>
            <a:noAutofit/>
          </a:bodyPr>
          <a:lstStyle/>
          <a:p>
            <a:r>
              <a:rPr lang="es-MX" sz="3000" dirty="0" smtClean="0">
                <a:latin typeface="Century" panose="02040604050505020304" pitchFamily="18" charset="0"/>
              </a:rPr>
              <a:t/>
            </a:r>
            <a:br>
              <a:rPr lang="es-MX" sz="3000" dirty="0" smtClean="0">
                <a:latin typeface="Century" panose="02040604050505020304" pitchFamily="18" charset="0"/>
              </a:rPr>
            </a:br>
            <a:r>
              <a:rPr lang="es-MX" sz="3000" b="1" dirty="0" smtClean="0">
                <a:latin typeface="Century" panose="02040604050505020304" pitchFamily="18" charset="0"/>
              </a:rPr>
              <a:t>INSTITUTO TECNOLÓGICO SUPERIOR DE TEPEACA</a:t>
            </a:r>
            <a:br>
              <a:rPr lang="es-MX" sz="3000" b="1" dirty="0" smtClean="0">
                <a:latin typeface="Century" panose="02040604050505020304" pitchFamily="18" charset="0"/>
              </a:rPr>
            </a:br>
            <a:r>
              <a:rPr lang="es-MX" sz="3000" b="1" dirty="0" smtClean="0">
                <a:latin typeface="Century" panose="02040604050505020304" pitchFamily="18" charset="0"/>
              </a:rPr>
              <a:t/>
            </a:r>
            <a:br>
              <a:rPr lang="es-MX" sz="3000" b="1" dirty="0" smtClean="0">
                <a:latin typeface="Century" panose="02040604050505020304" pitchFamily="18" charset="0"/>
              </a:rPr>
            </a:br>
            <a:r>
              <a:rPr lang="es-MX" sz="3000" b="1" dirty="0" smtClean="0">
                <a:solidFill>
                  <a:schemeClr val="accent5"/>
                </a:solidFill>
                <a:latin typeface="Century" panose="02040604050505020304" pitchFamily="18" charset="0"/>
              </a:rPr>
              <a:t/>
            </a:r>
            <a:br>
              <a:rPr lang="es-MX" sz="3000" b="1" dirty="0" smtClean="0">
                <a:solidFill>
                  <a:schemeClr val="accent5"/>
                </a:solidFill>
                <a:latin typeface="Century" panose="02040604050505020304" pitchFamily="18" charset="0"/>
              </a:rPr>
            </a:br>
            <a:r>
              <a:rPr lang="es-MX" sz="3000" dirty="0">
                <a:latin typeface="Century" panose="02040604050505020304" pitchFamily="18" charset="0"/>
              </a:rPr>
              <a:t/>
            </a:r>
            <a:br>
              <a:rPr lang="es-MX" sz="3000" dirty="0">
                <a:latin typeface="Century" panose="02040604050505020304" pitchFamily="18" charset="0"/>
              </a:rPr>
            </a:br>
            <a:r>
              <a:rPr lang="es-MX" sz="2000" dirty="0" smtClean="0">
                <a:latin typeface="Century" panose="02040604050505020304" pitchFamily="18" charset="0"/>
              </a:rPr>
              <a:t>INGENIERÍA EN SISTMAS COMPUTACIONALES</a:t>
            </a:r>
            <a:r>
              <a:rPr lang="es-MX" sz="3000" dirty="0" smtClean="0">
                <a:latin typeface="Century" panose="02040604050505020304" pitchFamily="18" charset="0"/>
              </a:rPr>
              <a:t/>
            </a:r>
            <a:br>
              <a:rPr lang="es-MX" sz="3000" dirty="0" smtClean="0">
                <a:latin typeface="Century" panose="02040604050505020304" pitchFamily="18" charset="0"/>
              </a:rPr>
            </a:br>
            <a:r>
              <a:rPr lang="es-MX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Century" panose="02040604050505020304" pitchFamily="18" charset="0"/>
              </a:rPr>
              <a:t/>
            </a:r>
            <a:br>
              <a:rPr lang="es-MX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Century" panose="02040604050505020304" pitchFamily="18" charset="0"/>
              </a:rPr>
            </a:br>
            <a:r>
              <a:rPr lang="es-MX" sz="2000" dirty="0" smtClean="0">
                <a:latin typeface="Century" panose="02040604050505020304" pitchFamily="18" charset="0"/>
              </a:rPr>
              <a:t>TOPICOS AVANZADOS DE PROGRAMACIÓN</a:t>
            </a:r>
            <a:br>
              <a:rPr lang="es-MX" sz="2000" dirty="0" smtClean="0">
                <a:latin typeface="Century" panose="02040604050505020304" pitchFamily="18" charset="0"/>
              </a:rPr>
            </a:br>
            <a:r>
              <a:rPr lang="es-MX" sz="3000" dirty="0">
                <a:latin typeface="Century" panose="02040604050505020304" pitchFamily="18" charset="0"/>
              </a:rPr>
              <a:t/>
            </a:r>
            <a:br>
              <a:rPr lang="es-MX" sz="3000" dirty="0">
                <a:latin typeface="Century" panose="02040604050505020304" pitchFamily="18" charset="0"/>
              </a:rPr>
            </a:br>
            <a:r>
              <a:rPr lang="es-MX" sz="2000" dirty="0" smtClean="0">
                <a:latin typeface="Century" panose="02040604050505020304" pitchFamily="18" charset="0"/>
              </a:rPr>
              <a:t>BEATRIZ GONZÁLEZ MORALES</a:t>
            </a:r>
            <a:br>
              <a:rPr lang="es-MX" sz="2000" dirty="0" smtClean="0">
                <a:latin typeface="Century" panose="02040604050505020304" pitchFamily="18" charset="0"/>
              </a:rPr>
            </a:br>
            <a:r>
              <a:rPr lang="es-MX" sz="2000" dirty="0">
                <a:latin typeface="Century" panose="02040604050505020304" pitchFamily="18" charset="0"/>
              </a:rPr>
              <a:t/>
            </a:r>
            <a:br>
              <a:rPr lang="es-MX" sz="2000" dirty="0">
                <a:latin typeface="Century" panose="02040604050505020304" pitchFamily="18" charset="0"/>
              </a:rPr>
            </a:br>
            <a:r>
              <a:rPr lang="es-MX" sz="2000" dirty="0" smtClean="0">
                <a:latin typeface="Century" panose="02040604050505020304" pitchFamily="18" charset="0"/>
              </a:rPr>
              <a:t>4 SEMESTRE GRUPO U</a:t>
            </a:r>
            <a:br>
              <a:rPr lang="es-MX" sz="2000" dirty="0" smtClean="0">
                <a:latin typeface="Century" panose="02040604050505020304" pitchFamily="18" charset="0"/>
              </a:rPr>
            </a:br>
            <a:r>
              <a:rPr lang="es-MX" sz="2000" dirty="0">
                <a:latin typeface="Century" panose="02040604050505020304" pitchFamily="18" charset="0"/>
              </a:rPr>
              <a:t/>
            </a:r>
            <a:br>
              <a:rPr lang="es-MX" sz="2000" dirty="0">
                <a:latin typeface="Century" panose="02040604050505020304" pitchFamily="18" charset="0"/>
              </a:rPr>
            </a:br>
            <a:r>
              <a:rPr lang="es-MX" sz="2000" dirty="0" smtClean="0">
                <a:latin typeface="Century" panose="02040604050505020304" pitchFamily="18" charset="0"/>
              </a:rPr>
              <a:t>ASESOR: ING. DAMAZO CANIZO GUZMÁN</a:t>
            </a:r>
            <a:endParaRPr lang="es-MX" sz="2000" dirty="0">
              <a:latin typeface="Century" panose="02040604050505020304" pitchFamily="18" charset="0"/>
            </a:endParaRPr>
          </a:p>
        </p:txBody>
      </p:sp>
      <p:pic>
        <p:nvPicPr>
          <p:cNvPr id="1028" name="Picture 4" descr="Resultado de imagen para instituto superior de tepeaca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8258" y="218717"/>
            <a:ext cx="1518677" cy="1518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CE3890-5B04-4666-8B44-318EA88FF190}" type="slidenum">
              <a:rPr lang="es-MX" smtClean="0"/>
              <a:t>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46849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2"/>
          <a:srcRect l="85799" t="56294" r="6480" b="26981"/>
          <a:stretch/>
        </p:blipFill>
        <p:spPr>
          <a:xfrm>
            <a:off x="9736428" y="3867238"/>
            <a:ext cx="2455572" cy="2990762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3"/>
          <a:srcRect l="82335" t="15445" r="7074" b="67651"/>
          <a:stretch/>
        </p:blipFill>
        <p:spPr>
          <a:xfrm>
            <a:off x="9556125" y="26086"/>
            <a:ext cx="2500230" cy="2243700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4"/>
          <a:srcRect l="35219" t="14745" r="46569" b="26628"/>
          <a:stretch/>
        </p:blipFill>
        <p:spPr>
          <a:xfrm>
            <a:off x="82639" y="26086"/>
            <a:ext cx="3606085" cy="68319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b="1" dirty="0" smtClean="0">
                <a:solidFill>
                  <a:srgbClr val="7030A0"/>
                </a:solidFill>
              </a:rPr>
              <a:t>PURPURA</a:t>
            </a:r>
            <a:endParaRPr lang="es-MX" b="1" dirty="0">
              <a:solidFill>
                <a:srgbClr val="7030A0"/>
              </a:solidFill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La psicología del color Purpura, expresa lujo, realeza, sabiduría y creatividad, es un color asociado a lo espiritual y psíquico, utilizado en marcas centradas en contenidos de entretenimiento, lujo y fantasía.</a:t>
            </a:r>
          </a:p>
          <a:p>
            <a:pPr marL="0" indent="0">
              <a:buNone/>
            </a:pP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CE3890-5B04-4666-8B44-318EA88FF190}" type="slidenum">
              <a:rPr lang="es-MX" smtClean="0"/>
              <a:t>10</a:t>
            </a:fld>
            <a:endParaRPr lang="es-MX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5"/>
          <a:srcRect l="14036" t="51716" r="29742" b="25925"/>
          <a:stretch/>
        </p:blipFill>
        <p:spPr>
          <a:xfrm>
            <a:off x="1918952" y="4001294"/>
            <a:ext cx="7315200" cy="1635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835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2"/>
          <a:srcRect l="85799" t="56294" r="6480" b="26981"/>
          <a:stretch/>
        </p:blipFill>
        <p:spPr>
          <a:xfrm>
            <a:off x="9736428" y="3867238"/>
            <a:ext cx="2455572" cy="2990762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3"/>
          <a:srcRect l="82335" t="15445" r="7074" b="67651"/>
          <a:stretch/>
        </p:blipFill>
        <p:spPr>
          <a:xfrm>
            <a:off x="9556125" y="26086"/>
            <a:ext cx="2500230" cy="2243700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4"/>
          <a:srcRect l="35219" t="14745" r="46569" b="26628"/>
          <a:stretch/>
        </p:blipFill>
        <p:spPr>
          <a:xfrm>
            <a:off x="288701" y="26086"/>
            <a:ext cx="3606085" cy="68319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b="1" dirty="0" smtClean="0">
                <a:solidFill>
                  <a:srgbClr val="FF00FF"/>
                </a:solidFill>
              </a:rPr>
              <a:t>ROSA</a:t>
            </a:r>
            <a:endParaRPr lang="es-MX" b="1" dirty="0">
              <a:solidFill>
                <a:srgbClr val="FF00FF"/>
              </a:solidFill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La psicología del color Rosa, expresa lujo, realeza, sabiduría y creatividad, es un color asociado a lo espiritual y psíquico, utilizado en marcas centradas en contenidos de entretenimiento, lujo y fantasía.</a:t>
            </a:r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CE3890-5B04-4666-8B44-318EA88FF190}" type="slidenum">
              <a:rPr lang="es-MX" smtClean="0"/>
              <a:t>11</a:t>
            </a:fld>
            <a:endParaRPr lang="es-MX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5"/>
          <a:srcRect l="14433" t="46963" r="29543" b="30854"/>
          <a:stretch/>
        </p:blipFill>
        <p:spPr>
          <a:xfrm>
            <a:off x="1931832" y="4001294"/>
            <a:ext cx="7289442" cy="1622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642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2"/>
          <a:srcRect l="85799" t="56294" r="6480" b="26981"/>
          <a:stretch/>
        </p:blipFill>
        <p:spPr>
          <a:xfrm>
            <a:off x="9736428" y="3867238"/>
            <a:ext cx="2455572" cy="2990762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3"/>
          <a:srcRect l="82335" t="15445" r="7074" b="67651"/>
          <a:stretch/>
        </p:blipFill>
        <p:spPr>
          <a:xfrm>
            <a:off x="9556125" y="26086"/>
            <a:ext cx="2500230" cy="2243700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4"/>
          <a:srcRect l="35219" t="14745" r="46569" b="26628"/>
          <a:stretch/>
        </p:blipFill>
        <p:spPr>
          <a:xfrm>
            <a:off x="82639" y="26086"/>
            <a:ext cx="3606085" cy="68319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b="1" dirty="0" smtClean="0">
                <a:solidFill>
                  <a:schemeClr val="accent4">
                    <a:lumMod val="75000"/>
                  </a:schemeClr>
                </a:solidFill>
              </a:rPr>
              <a:t>CAFÉ O MARRÓN</a:t>
            </a:r>
            <a:endParaRPr lang="es-MX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735169" y="1580927"/>
            <a:ext cx="10515600" cy="4351338"/>
          </a:xfrm>
        </p:spPr>
        <p:txBody>
          <a:bodyPr/>
          <a:lstStyle/>
          <a:p>
            <a:r>
              <a:rPr lang="es-MX" dirty="0"/>
              <a:t>La psicología del color Café o Marrón, expresa confortabilidad, humildad y equilibrio, por su color es muy asociado a productos como el chocolate, el café, la tierra, la madera y al otoño, muchas personas lo asocian con la experiencia, lo acogedor y lo anticuado, se le considera el color de lo feo y lo antipático.</a:t>
            </a:r>
          </a:p>
          <a:p>
            <a:pPr marL="0" indent="0">
              <a:buNone/>
            </a:pPr>
            <a:r>
              <a:rPr lang="es-MX" dirty="0" smtClean="0"/>
              <a:t/>
            </a:r>
            <a:br>
              <a:rPr lang="es-MX" dirty="0" smtClean="0"/>
            </a:b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CE3890-5B04-4666-8B44-318EA88FF190}" type="slidenum">
              <a:rPr lang="es-MX" smtClean="0"/>
              <a:t>12</a:t>
            </a:fld>
            <a:endParaRPr lang="es-MX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5"/>
          <a:srcRect l="14135" t="46259" r="29841" b="31734"/>
          <a:stretch/>
        </p:blipFill>
        <p:spPr>
          <a:xfrm>
            <a:off x="2215166" y="4534448"/>
            <a:ext cx="7289442" cy="1609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308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2"/>
          <a:srcRect l="85799" t="56294" r="6480" b="26981"/>
          <a:stretch/>
        </p:blipFill>
        <p:spPr>
          <a:xfrm>
            <a:off x="9736428" y="3867238"/>
            <a:ext cx="2455572" cy="2990762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3"/>
          <a:srcRect l="82335" t="15445" r="7074" b="67651"/>
          <a:stretch/>
        </p:blipFill>
        <p:spPr>
          <a:xfrm>
            <a:off x="9556125" y="26086"/>
            <a:ext cx="2500230" cy="2243700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4"/>
          <a:srcRect l="35219" t="14745" r="46569" b="26628"/>
          <a:stretch/>
        </p:blipFill>
        <p:spPr>
          <a:xfrm>
            <a:off x="82639" y="26086"/>
            <a:ext cx="3606085" cy="68319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70020" y="871538"/>
            <a:ext cx="2214093" cy="546100"/>
          </a:xfr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>
            <a:normAutofit fontScale="90000"/>
          </a:bodyPr>
          <a:lstStyle/>
          <a:p>
            <a:r>
              <a:rPr lang="es-MX" dirty="0" smtClean="0"/>
              <a:t>BLANCO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La psicología del color Blanco, expresa limpieza, lo puro, lo bueno, el vacío y la ausencia de todos los colores, es un color utilizado en ambientes estrechos o de poco espacio para dar sensación de amplitud en estos ambientes carentes de espacio</a:t>
            </a:r>
            <a:r>
              <a:rPr lang="es-MX" dirty="0" smtClean="0"/>
              <a:t>.</a:t>
            </a:r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CE3890-5B04-4666-8B44-318EA88FF190}" type="slidenum">
              <a:rPr lang="es-MX" smtClean="0"/>
              <a:t>13</a:t>
            </a:fld>
            <a:endParaRPr lang="es-MX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5"/>
          <a:srcRect l="9977" t="54357" r="29643" b="23108"/>
          <a:stretch/>
        </p:blipFill>
        <p:spPr>
          <a:xfrm>
            <a:off x="1584100" y="4353059"/>
            <a:ext cx="7856113" cy="1648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197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2"/>
          <a:srcRect l="85799" t="56294" r="6480" b="26981"/>
          <a:stretch/>
        </p:blipFill>
        <p:spPr>
          <a:xfrm>
            <a:off x="9736428" y="3867238"/>
            <a:ext cx="2455572" cy="2990762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3"/>
          <a:srcRect l="82335" t="15445" r="7074" b="67651"/>
          <a:stretch/>
        </p:blipFill>
        <p:spPr>
          <a:xfrm>
            <a:off x="9556125" y="26086"/>
            <a:ext cx="2500230" cy="2243700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4"/>
          <a:srcRect l="35219" t="14745" r="46569" b="26628"/>
          <a:stretch/>
        </p:blipFill>
        <p:spPr>
          <a:xfrm>
            <a:off x="82639" y="26086"/>
            <a:ext cx="3606085" cy="68319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b="1" dirty="0" smtClean="0"/>
              <a:t>NEGRO</a:t>
            </a:r>
            <a:endParaRPr lang="es-MX" b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La psicología del color Negro, expresa la elegancia, lo sofisticado, lo malo y lo simple, también es asociado con la muerte la oscuridad y la noche.</a:t>
            </a:r>
          </a:p>
          <a:p>
            <a:pPr marL="0" indent="0">
              <a:buNone/>
            </a:pPr>
            <a:r>
              <a:rPr lang="es-MX" dirty="0" smtClean="0"/>
              <a:t/>
            </a:r>
            <a:br>
              <a:rPr lang="es-MX" dirty="0" smtClean="0"/>
            </a:b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CE3890-5B04-4666-8B44-318EA88FF190}" type="slidenum">
              <a:rPr lang="es-MX" smtClean="0"/>
              <a:t>14</a:t>
            </a:fld>
            <a:endParaRPr lang="es-MX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5"/>
          <a:srcRect l="14630" t="59287" r="29940" b="19058"/>
          <a:stretch/>
        </p:blipFill>
        <p:spPr>
          <a:xfrm>
            <a:off x="2770031" y="3890505"/>
            <a:ext cx="7212169" cy="1584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844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2"/>
          <a:srcRect l="85799" t="56294" r="6480" b="26981"/>
          <a:stretch/>
        </p:blipFill>
        <p:spPr>
          <a:xfrm>
            <a:off x="9736428" y="3867238"/>
            <a:ext cx="2455572" cy="2990762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3"/>
          <a:srcRect l="35219" t="14745" r="46569" b="26628"/>
          <a:stretch/>
        </p:blipFill>
        <p:spPr>
          <a:xfrm>
            <a:off x="82639" y="26086"/>
            <a:ext cx="3606085" cy="68319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REFERENCIAS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 smtClean="0"/>
              <a:t>BIBLIOGRÁFICAS</a:t>
            </a:r>
          </a:p>
          <a:p>
            <a:endParaRPr lang="es-MX" dirty="0"/>
          </a:p>
          <a:p>
            <a:r>
              <a:rPr lang="es-MX" dirty="0" smtClean="0"/>
              <a:t>ELECTRONICAS</a:t>
            </a:r>
          </a:p>
          <a:p>
            <a:pPr marL="0" indent="0">
              <a:buNone/>
            </a:pPr>
            <a:r>
              <a:rPr lang="es-MX" sz="1600" dirty="0" smtClean="0"/>
              <a:t>Color, colorimetría y ley del color. (S/F). Recuperado el 26 de enero de 2017, de </a:t>
            </a:r>
            <a:r>
              <a:rPr lang="es-MX" sz="1600" dirty="0" smtClean="0">
                <a:hlinkClick r:id="rId4"/>
              </a:rPr>
              <a:t>https://lalitotowers.wordpress.com/color-colorimetria-y-ley-del-color/</a:t>
            </a:r>
            <a:endParaRPr lang="es-MX" sz="1600" dirty="0" smtClean="0"/>
          </a:p>
          <a:p>
            <a:pPr marL="0" indent="0">
              <a:buNone/>
            </a:pPr>
            <a:r>
              <a:rPr lang="es-MX" sz="1600" dirty="0" smtClean="0"/>
              <a:t>El </a:t>
            </a:r>
            <a:r>
              <a:rPr lang="es-MX" sz="1600" dirty="0"/>
              <a:t>significado de los colores y la Psicología del </a:t>
            </a:r>
            <a:r>
              <a:rPr lang="es-MX" sz="1600" dirty="0" smtClean="0"/>
              <a:t>color. (S/F). Recuperado el 26 de enero de 2017, de </a:t>
            </a:r>
            <a:r>
              <a:rPr lang="es-MX" sz="1600" dirty="0" smtClean="0">
                <a:hlinkClick r:id="rId5"/>
              </a:rPr>
              <a:t>http://www.publicidadpixel.com/significado-de-los-colores/</a:t>
            </a:r>
            <a:endParaRPr lang="es-MX" sz="1600" dirty="0" smtClean="0"/>
          </a:p>
          <a:p>
            <a:pPr marL="0" indent="0">
              <a:buNone/>
            </a:pPr>
            <a:r>
              <a:rPr lang="es-MX" sz="1600" dirty="0" smtClean="0"/>
              <a:t>Psicología del color: significado y curiosidades de los colores.(S/F). Recuperado el 26 de enero de 2017, de </a:t>
            </a:r>
            <a:r>
              <a:rPr lang="es-MX" sz="1600" dirty="0" smtClean="0">
                <a:hlinkClick r:id="rId6"/>
              </a:rPr>
              <a:t>https://psicologiaymente.net/miscelanea/psicologia-color-significado#</a:t>
            </a:r>
            <a:endParaRPr lang="es-MX" sz="1600" dirty="0" smtClean="0"/>
          </a:p>
          <a:p>
            <a:pPr marL="0" indent="0">
              <a:buNone/>
            </a:pPr>
            <a:r>
              <a:rPr lang="es-MX" sz="1600" dirty="0" smtClean="0"/>
              <a:t>Plantillas para presentación.(s/F).Recuperado el 26 de enero de 2017, de </a:t>
            </a:r>
            <a:r>
              <a:rPr lang="es-MX" sz="1600" dirty="0" smtClean="0">
                <a:hlinkClick r:id="rId7"/>
              </a:rPr>
              <a:t>http://www.slidescarnival.com/es/plantilla-gratis-para-presentacion-puck/561</a:t>
            </a:r>
            <a:endParaRPr lang="es-MX" sz="1600" dirty="0" smtClean="0"/>
          </a:p>
          <a:p>
            <a:pPr marL="0" indent="0">
              <a:buNone/>
            </a:pPr>
            <a:endParaRPr lang="es-MX" sz="1600" dirty="0" smtClean="0"/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CE3890-5B04-4666-8B44-318EA88FF190}" type="slidenum">
              <a:rPr lang="es-MX" smtClean="0"/>
              <a:t>15</a:t>
            </a:fld>
            <a:endParaRPr lang="es-MX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8"/>
          <a:srcRect l="82335" t="15445" r="7074" b="67651"/>
          <a:stretch/>
        </p:blipFill>
        <p:spPr>
          <a:xfrm>
            <a:off x="9556125" y="26086"/>
            <a:ext cx="2500230" cy="224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932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2"/>
          <a:srcRect l="82335" t="15445" r="7074" b="67651"/>
          <a:stretch/>
        </p:blipFill>
        <p:spPr>
          <a:xfrm>
            <a:off x="9569004" y="0"/>
            <a:ext cx="2500230" cy="2243700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3"/>
          <a:srcRect l="34526" t="15557" r="50726" b="26452"/>
          <a:stretch/>
        </p:blipFill>
        <p:spPr>
          <a:xfrm>
            <a:off x="2833" y="0"/>
            <a:ext cx="2668458" cy="6739026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717441" y="1004552"/>
            <a:ext cx="3424707" cy="991824"/>
          </a:xfrm>
        </p:spPr>
        <p:txBody>
          <a:bodyPr>
            <a:normAutofit fontScale="90000"/>
          </a:bodyPr>
          <a:lstStyle/>
          <a:p>
            <a:r>
              <a:rPr lang="es-MX" b="1" dirty="0" smtClean="0">
                <a:solidFill>
                  <a:schemeClr val="accent4">
                    <a:lumMod val="50000"/>
                  </a:schemeClr>
                </a:solidFill>
              </a:rPr>
              <a:t>COLORIMETRIA</a:t>
            </a:r>
            <a:r>
              <a:rPr lang="es-MX" dirty="0" smtClean="0"/>
              <a:t/>
            </a:r>
            <a:br>
              <a:rPr lang="es-MX" dirty="0" smtClean="0"/>
            </a:b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CE3890-5B04-4666-8B44-318EA88FF190}" type="slidenum">
              <a:rPr lang="es-MX" smtClean="0"/>
              <a:t>2</a:t>
            </a:fld>
            <a:endParaRPr lang="es-MX"/>
          </a:p>
        </p:txBody>
      </p:sp>
      <p:pic>
        <p:nvPicPr>
          <p:cNvPr id="2050" name="Picture 2" descr="Psicología del color: significado y curiosidades de los colores"/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4735" y="2601531"/>
            <a:ext cx="4359733" cy="2846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Elipse 5"/>
          <p:cNvSpPr/>
          <p:nvPr/>
        </p:nvSpPr>
        <p:spPr>
          <a:xfrm>
            <a:off x="2324636" y="1957586"/>
            <a:ext cx="3863662" cy="34901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/>
          <p:cNvSpPr txBox="1"/>
          <p:nvPr/>
        </p:nvSpPr>
        <p:spPr>
          <a:xfrm>
            <a:off x="2822618" y="2687010"/>
            <a:ext cx="307805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 C</a:t>
            </a:r>
            <a:r>
              <a:rPr lang="es-MX" dirty="0" smtClean="0"/>
              <a:t>ampo </a:t>
            </a:r>
            <a:r>
              <a:rPr lang="es-MX" dirty="0"/>
              <a:t>de estudio </a:t>
            </a:r>
            <a:r>
              <a:rPr lang="es-MX" dirty="0" smtClean="0"/>
              <a:t>que está dirigido </a:t>
            </a:r>
            <a:r>
              <a:rPr lang="es-MX" dirty="0"/>
              <a:t>a analizar cómo percibimos y nos comportamos ante distintos colores, así como las emociones que suscitan en nosotros dichos </a:t>
            </a:r>
            <a:r>
              <a:rPr lang="es-MX" dirty="0" smtClean="0"/>
              <a:t>tonos.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912559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333" b="34461"/>
          <a:stretch/>
        </p:blipFill>
        <p:spPr>
          <a:xfrm>
            <a:off x="218942" y="103031"/>
            <a:ext cx="11861442" cy="6754969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014729" y="2554535"/>
            <a:ext cx="7584583" cy="1325563"/>
          </a:xfrm>
        </p:spPr>
        <p:txBody>
          <a:bodyPr/>
          <a:lstStyle/>
          <a:p>
            <a:r>
              <a:rPr lang="es-MX" b="1" dirty="0" smtClean="0">
                <a:solidFill>
                  <a:schemeClr val="accent5"/>
                </a:solidFill>
              </a:rPr>
              <a:t>SIGNIFICADO DE LOS COLORES</a:t>
            </a:r>
            <a:endParaRPr lang="es-MX" b="1" dirty="0">
              <a:solidFill>
                <a:schemeClr val="accent5"/>
              </a:solidFill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CE3890-5B04-4666-8B44-318EA88FF190}" type="slidenum">
              <a:rPr lang="es-MX" smtClean="0"/>
              <a:t>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76906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2"/>
          <a:srcRect l="82335" t="15445" r="7074" b="67651"/>
          <a:stretch/>
        </p:blipFill>
        <p:spPr>
          <a:xfrm>
            <a:off x="9556125" y="26086"/>
            <a:ext cx="2500230" cy="2243700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3"/>
          <a:srcRect l="85799" t="56294" r="6480" b="26981"/>
          <a:stretch/>
        </p:blipFill>
        <p:spPr>
          <a:xfrm>
            <a:off x="9736428" y="3867238"/>
            <a:ext cx="2455572" cy="2990762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4"/>
          <a:srcRect l="35219" t="14745" r="46569" b="26628"/>
          <a:stretch/>
        </p:blipFill>
        <p:spPr>
          <a:xfrm>
            <a:off x="0" y="26086"/>
            <a:ext cx="3606085" cy="68319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b="1" dirty="0" smtClean="0">
                <a:solidFill>
                  <a:schemeClr val="accent5"/>
                </a:solidFill>
              </a:rPr>
              <a:t>AZUL</a:t>
            </a:r>
            <a:endParaRPr lang="es-MX" b="1" dirty="0">
              <a:solidFill>
                <a:schemeClr val="accent5"/>
              </a:solidFill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 smtClean="0"/>
              <a:t>Expresa </a:t>
            </a:r>
            <a:r>
              <a:rPr lang="es-MX" dirty="0"/>
              <a:t>profesionalismo, conocimiento, seriedad y confianza, es un color utilizado para convencer a las personas a depositar su confianza, es por ello que es utilizado en gran forma por empresas del sector bancario y de la salud.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CE3890-5B04-4666-8B44-318EA88FF190}" type="slidenum">
              <a:rPr lang="es-MX" smtClean="0"/>
              <a:t>4</a:t>
            </a:fld>
            <a:endParaRPr lang="es-MX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5"/>
          <a:srcRect l="13937" t="41406" r="28356" b="35431"/>
          <a:stretch/>
        </p:blipFill>
        <p:spPr>
          <a:xfrm>
            <a:off x="2910625" y="3902299"/>
            <a:ext cx="7508383" cy="1694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884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2"/>
          <a:srcRect l="85799" t="56294" r="6480" b="26981"/>
          <a:stretch/>
        </p:blipFill>
        <p:spPr>
          <a:xfrm>
            <a:off x="9653789" y="3866910"/>
            <a:ext cx="2455572" cy="2990762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2"/>
          <a:srcRect l="85799" t="56294" r="6480" b="26981"/>
          <a:stretch/>
        </p:blipFill>
        <p:spPr>
          <a:xfrm>
            <a:off x="9581882" y="74869"/>
            <a:ext cx="2455572" cy="2990762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3"/>
          <a:srcRect l="35219" t="14745" r="46569" b="26628"/>
          <a:stretch/>
        </p:blipFill>
        <p:spPr>
          <a:xfrm>
            <a:off x="82639" y="26086"/>
            <a:ext cx="3606085" cy="68319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b="1" dirty="0" smtClean="0">
                <a:solidFill>
                  <a:srgbClr val="FF0000"/>
                </a:solidFill>
              </a:rPr>
              <a:t>ROJO</a:t>
            </a:r>
            <a:endParaRPr lang="es-MX" b="1" dirty="0">
              <a:solidFill>
                <a:srgbClr val="FF0000"/>
              </a:solidFill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2237749"/>
            <a:ext cx="10515600" cy="2604707"/>
          </a:xfrm>
        </p:spPr>
        <p:txBody>
          <a:bodyPr/>
          <a:lstStyle/>
          <a:p>
            <a:r>
              <a:rPr lang="es-MX" dirty="0"/>
              <a:t> E</a:t>
            </a:r>
            <a:r>
              <a:rPr lang="es-MX" dirty="0" smtClean="0"/>
              <a:t>xpresa </a:t>
            </a:r>
            <a:r>
              <a:rPr lang="es-MX" dirty="0"/>
              <a:t>peligro, atracción, pasión, dinamismo, calidez y agresividad, y aunque es un color que puede causar fatiga en las personas, es utilizado en muchas partes debido a su gran particularidad de llamar mucho la atención, debido a que está asociado con el fuego, la sangre, la temperatura, y el concepto alerta o peligro</a:t>
            </a:r>
            <a:r>
              <a:rPr lang="es-MX" dirty="0" smtClean="0"/>
              <a:t>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CE3890-5B04-4666-8B44-318EA88FF190}" type="slidenum">
              <a:rPr lang="es-MX" smtClean="0"/>
              <a:t>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27701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2"/>
          <a:srcRect l="85799" t="56294" r="6480" b="26981"/>
          <a:stretch/>
        </p:blipFill>
        <p:spPr>
          <a:xfrm>
            <a:off x="9736428" y="3867238"/>
            <a:ext cx="2455572" cy="2990762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3"/>
          <a:srcRect l="82335" t="15445" r="7074" b="67651"/>
          <a:stretch/>
        </p:blipFill>
        <p:spPr>
          <a:xfrm>
            <a:off x="9556125" y="26086"/>
            <a:ext cx="2500230" cy="2243700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4"/>
          <a:srcRect l="35219" t="14745" r="46569" b="26628"/>
          <a:stretch/>
        </p:blipFill>
        <p:spPr>
          <a:xfrm>
            <a:off x="82639" y="26086"/>
            <a:ext cx="3606085" cy="6831914"/>
          </a:xfrm>
          <a:prstGeom prst="rect">
            <a:avLst/>
          </a:prstGeom>
        </p:spPr>
      </p:pic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460464"/>
            <a:ext cx="10515600" cy="4351338"/>
          </a:xfrm>
        </p:spPr>
        <p:txBody>
          <a:bodyPr/>
          <a:lstStyle/>
          <a:p>
            <a:endParaRPr lang="es-MX" dirty="0" smtClean="0"/>
          </a:p>
          <a:p>
            <a:r>
              <a:rPr lang="es-MX" dirty="0" smtClean="0"/>
              <a:t> Es utilizado en su gran mayoría en marcas de consumo humano y en marcas que quieren influir dinamismo en las personas.</a:t>
            </a:r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CE3890-5B04-4666-8B44-318EA88FF190}" type="slidenum">
              <a:rPr lang="es-MX" smtClean="0"/>
              <a:t>6</a:t>
            </a:fld>
            <a:endParaRPr lang="es-MX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5"/>
          <a:srcRect l="13837" t="44146" r="29941" b="33142"/>
          <a:stretch/>
        </p:blipFill>
        <p:spPr>
          <a:xfrm>
            <a:off x="2006957" y="2498499"/>
            <a:ext cx="8178085" cy="1857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273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2"/>
          <a:srcRect l="85799" t="56294" r="6480" b="26981"/>
          <a:stretch/>
        </p:blipFill>
        <p:spPr>
          <a:xfrm>
            <a:off x="9736428" y="3867238"/>
            <a:ext cx="2455572" cy="2990762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3"/>
          <a:srcRect l="82335" t="15445" r="7074" b="67651"/>
          <a:stretch/>
        </p:blipFill>
        <p:spPr>
          <a:xfrm>
            <a:off x="9556125" y="26086"/>
            <a:ext cx="2500230" cy="2243700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4"/>
          <a:srcRect l="35219" t="14745" r="46569" b="26628"/>
          <a:stretch/>
        </p:blipFill>
        <p:spPr>
          <a:xfrm>
            <a:off x="0" y="26086"/>
            <a:ext cx="3606085" cy="68319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b="1" dirty="0" smtClean="0">
                <a:solidFill>
                  <a:srgbClr val="FFFF00"/>
                </a:solidFill>
              </a:rPr>
              <a:t>AMARILLO</a:t>
            </a:r>
            <a:endParaRPr lang="es-MX" b="1" dirty="0">
              <a:solidFill>
                <a:srgbClr val="FFFF00"/>
              </a:solidFill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La psicología del color Amarillo, expresa relajación, naturaleza, frescura y dinamismo, está muy relacionado con la naturaleza, la vida y la salud, su tonalidad de color hace que al verlo lo asociemos con las plantas, la naturaleza y el dinero ya que este color es muy simbólico en estos objetos.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CE3890-5B04-4666-8B44-318EA88FF190}" type="slidenum">
              <a:rPr lang="es-MX" smtClean="0"/>
              <a:t>7</a:t>
            </a:fld>
            <a:endParaRPr lang="es-MX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5"/>
          <a:srcRect l="14037" t="48020" r="28752" b="29269"/>
          <a:stretch/>
        </p:blipFill>
        <p:spPr>
          <a:xfrm>
            <a:off x="2374005" y="4515589"/>
            <a:ext cx="7443989" cy="1661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980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2"/>
          <a:srcRect l="85799" t="56294" r="6480" b="26981"/>
          <a:stretch/>
        </p:blipFill>
        <p:spPr>
          <a:xfrm>
            <a:off x="9736428" y="3867238"/>
            <a:ext cx="2455572" cy="2990762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3"/>
          <a:srcRect l="82335" t="15445" r="7074" b="67651"/>
          <a:stretch/>
        </p:blipFill>
        <p:spPr>
          <a:xfrm>
            <a:off x="9556125" y="26086"/>
            <a:ext cx="2500230" cy="2243700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4"/>
          <a:srcRect l="35219" t="14745" r="46569" b="26628"/>
          <a:stretch/>
        </p:blipFill>
        <p:spPr>
          <a:xfrm>
            <a:off x="82639" y="26086"/>
            <a:ext cx="3606085" cy="68319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s-MX" b="1" dirty="0" smtClean="0">
                <a:solidFill>
                  <a:schemeClr val="accent6"/>
                </a:solidFill>
              </a:rPr>
              <a:t>VERDE</a:t>
            </a:r>
            <a:endParaRPr lang="es-MX" b="1" dirty="0">
              <a:solidFill>
                <a:schemeClr val="accent6"/>
              </a:solidFill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709411" y="1325563"/>
            <a:ext cx="10515600" cy="4351338"/>
          </a:xfrm>
        </p:spPr>
        <p:txBody>
          <a:bodyPr/>
          <a:lstStyle/>
          <a:p>
            <a:r>
              <a:rPr lang="es-MX" dirty="0"/>
              <a:t>La psicología del color Verde, expresa relajación, naturaleza, frescura y dinamismo, está muy relacionado con la naturaleza, la vida y la salud, su tonalidad de color hace que al verlo lo asociemos con las plantas, la naturaleza y el dinero ya que este color es muy simbólico en estos objetos.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CE3890-5B04-4666-8B44-318EA88FF190}" type="slidenum">
              <a:rPr lang="es-MX" smtClean="0"/>
              <a:t>8</a:t>
            </a:fld>
            <a:endParaRPr lang="es-MX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5"/>
          <a:srcRect l="13936" t="39745" r="29050" b="38248"/>
          <a:stretch/>
        </p:blipFill>
        <p:spPr>
          <a:xfrm>
            <a:off x="2258095" y="4275786"/>
            <a:ext cx="7418231" cy="1609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856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2"/>
          <a:srcRect l="85799" t="56294" r="6480" b="26981"/>
          <a:stretch/>
        </p:blipFill>
        <p:spPr>
          <a:xfrm>
            <a:off x="9736428" y="3867238"/>
            <a:ext cx="2455572" cy="2990762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3"/>
          <a:srcRect l="82335" t="15445" r="7074" b="67651"/>
          <a:stretch/>
        </p:blipFill>
        <p:spPr>
          <a:xfrm>
            <a:off x="9556125" y="26086"/>
            <a:ext cx="2500230" cy="2243700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4"/>
          <a:srcRect l="35219" t="14745" r="46569" b="26628"/>
          <a:stretch/>
        </p:blipFill>
        <p:spPr>
          <a:xfrm>
            <a:off x="82639" y="26086"/>
            <a:ext cx="3606085" cy="68319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b="1" dirty="0" smtClean="0">
                <a:solidFill>
                  <a:schemeClr val="accent2"/>
                </a:solidFill>
              </a:rPr>
              <a:t>NARANJA</a:t>
            </a:r>
            <a:endParaRPr lang="es-MX" b="1" dirty="0">
              <a:solidFill>
                <a:schemeClr val="accent2"/>
              </a:solidFill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1465016"/>
            <a:ext cx="10515600" cy="4351338"/>
          </a:xfrm>
        </p:spPr>
        <p:txBody>
          <a:bodyPr/>
          <a:lstStyle/>
          <a:p>
            <a:r>
              <a:rPr lang="es-MX" dirty="0"/>
              <a:t>La psicología del color Naranja, expresa dinamismo, juventud, alegría y diversión, es muy utilizados en productos dirigidos a personas con actitud alegre, divertida y de pensamiento juvenil, es por eso que grandes marcas dirigidas a publico juvenil utilizan este color en sus logotipos</a:t>
            </a:r>
            <a:r>
              <a:rPr lang="es-MX" dirty="0" smtClean="0"/>
              <a:t>.</a:t>
            </a:r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CE3890-5B04-4666-8B44-318EA88FF190}" type="slidenum">
              <a:rPr lang="es-MX" smtClean="0"/>
              <a:t>9</a:t>
            </a:fld>
            <a:endParaRPr lang="es-MX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5"/>
          <a:srcRect l="14135" t="56822" r="29247" b="21699"/>
          <a:stretch/>
        </p:blipFill>
        <p:spPr>
          <a:xfrm>
            <a:off x="2240924" y="4245131"/>
            <a:ext cx="7366715" cy="1571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7210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582</Words>
  <Application>Microsoft Office PowerPoint</Application>
  <PresentationFormat>Panorámica</PresentationFormat>
  <Paragraphs>52</Paragraphs>
  <Slides>15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Century</vt:lpstr>
      <vt:lpstr>Tema de Office</vt:lpstr>
      <vt:lpstr> INSTITUTO TECNOLÓGICO SUPERIOR DE TEPEACA    INGENIERÍA EN SISTMAS COMPUTACIONALES  TOPICOS AVANZADOS DE PROGRAMACIÓN  BEATRIZ GONZÁLEZ MORALES  4 SEMESTRE GRUPO U  ASESOR: ING. DAMAZO CANIZO GUZMÁN</vt:lpstr>
      <vt:lpstr>COLORIMETRIA </vt:lpstr>
      <vt:lpstr>SIGNIFICADO DE LOS COLORES</vt:lpstr>
      <vt:lpstr>AZUL</vt:lpstr>
      <vt:lpstr>ROJO</vt:lpstr>
      <vt:lpstr>Presentación de PowerPoint</vt:lpstr>
      <vt:lpstr>AMARILLO</vt:lpstr>
      <vt:lpstr>VERDE</vt:lpstr>
      <vt:lpstr>NARANJA</vt:lpstr>
      <vt:lpstr>PURPURA</vt:lpstr>
      <vt:lpstr>ROSA</vt:lpstr>
      <vt:lpstr>CAFÉ O MARRÓN</vt:lpstr>
      <vt:lpstr>BLANCO</vt:lpstr>
      <vt:lpstr>NEGRO</vt:lpstr>
      <vt:lpstr>REFERENCIAS</vt:lpstr>
    </vt:vector>
  </TitlesOfParts>
  <Company>Hewlett-Packard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INSTITUTO TECNOLÓGICO SUPERIOR DE TEPEACA  INGENIERÍA EN SISTMAS COMPUTACIONALES  TOPICOS AVANZADOS DE PROGRAMACIÓN  BEATRIZ GONZÁLEZ MORALES  4 SEMESTRE GRUPO U  ASESOR: ING. DAMAZO CANIZO GUZMÁN</dc:title>
  <dc:creator>HP</dc:creator>
  <cp:lastModifiedBy>HP</cp:lastModifiedBy>
  <cp:revision>20</cp:revision>
  <dcterms:created xsi:type="dcterms:W3CDTF">2017-01-26T22:07:12Z</dcterms:created>
  <dcterms:modified xsi:type="dcterms:W3CDTF">2017-01-26T23:14:59Z</dcterms:modified>
</cp:coreProperties>
</file>

<file path=docProps/thumbnail.jpeg>
</file>